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D4179-BAE1-4541-99EE-638BAC5EDBB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CE621-6810-4346-9B57-786AAB951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42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B0A77EE-6416-4966-A767-3663EECE6CD1}" type="slidenum">
              <a:rPr lang="en-US"/>
              <a:pPr eaLnBrk="1" hangingPunct="1"/>
              <a:t>1</a:t>
            </a:fld>
            <a:endParaRPr 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smtClean="0">
                <a:latin typeface="Arial" pitchFamily="34" charset="0"/>
              </a:rPr>
              <a:t>REFER TO HANDOUT #9 (INTERVENTION DESIGN HELPER)</a:t>
            </a:r>
          </a:p>
          <a:p>
            <a:pPr eaLnBrk="1" hangingPunct="1"/>
            <a:endParaRPr lang="en-US" b="1" smtClean="0">
              <a:latin typeface="Arial" pitchFamily="34" charset="0"/>
            </a:endParaRPr>
          </a:p>
          <a:p>
            <a:pPr eaLnBrk="1" hangingPunct="1"/>
            <a:r>
              <a:rPr lang="en-US" b="1" smtClean="0">
                <a:latin typeface="Arial" pitchFamily="34" charset="0"/>
              </a:rPr>
              <a:t>*******NOTE:  The Intervention Design Helper is completed for every area that is determined a priority!!!!!!!!!!!!!!!!!!!!!</a:t>
            </a:r>
          </a:p>
          <a:p>
            <a:pPr eaLnBrk="1" hangingPunct="1"/>
            <a:endParaRPr lang="en-US" b="1" smtClean="0">
              <a:latin typeface="Arial" pitchFamily="34" charset="0"/>
            </a:endParaRPr>
          </a:p>
          <a:p>
            <a:pPr eaLnBrk="1" hangingPunct="1"/>
            <a:r>
              <a:rPr lang="en-US" smtClean="0">
                <a:latin typeface="Arial" pitchFamily="34" charset="0"/>
              </a:rPr>
              <a:t>Chart as a large group interventions for SOCIAL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968FD1B-1E52-43D0-9CCF-011EB76A698F}" type="slidenum">
              <a:rPr lang="en-US"/>
              <a:pPr eaLnBrk="1" hangingPunct="1"/>
              <a:t>2</a:t>
            </a:fld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Have participants complete this section in small groups (THINK, PAIR, SHARE)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A8CB79B-7D15-4495-B49B-0F6393AF399E}" type="slidenum">
              <a:rPr lang="en-US"/>
              <a:pPr eaLnBrk="1" hangingPunct="1"/>
              <a:t>3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Walk through SENSORY, COGNITIVE, MOTOR AND EMOTIONAL VULNERABILITY as a large group (quickly!!!!!!)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C2738DC-00C3-4492-8121-A7E693B17CAF}" type="slidenum">
              <a:rPr lang="en-US"/>
              <a:pPr eaLnBrk="1" hangingPunct="1"/>
              <a:t>4</a:t>
            </a:fld>
            <a:endParaRPr 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smtClean="0">
                <a:latin typeface="Arial" pitchFamily="34" charset="0"/>
              </a:rPr>
              <a:t>AFTER SLIDE REFER TO HANDOUT #10 (MICHAEL’S COMPLETED ZIGGURAT WORKSHEET)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B6E4C7F-B452-4ABE-B1B4-DC883BC23A6C}" type="slidenum">
              <a:rPr lang="en-US"/>
              <a:pPr eaLnBrk="1" hangingPunct="1"/>
              <a:t>5</a:t>
            </a:fld>
            <a:endParaRPr lang="en-U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Ziggurat Worksheet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02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60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85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71347-11EF-4887-BAD0-7E72C9784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459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21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76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104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69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86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77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16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0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9DDB3-66DC-47D1-978A-29CDF10BC305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05A4E-72FB-411C-B6DB-BEAE5D2B9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93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file:///C:\Documents%20and%20Settings\sgentry\Desktop\Michael's%20examples\Michael_UCC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Step 3:  Interventions for Michael</a:t>
            </a:r>
          </a:p>
        </p:txBody>
      </p:sp>
      <p:graphicFrame>
        <p:nvGraphicFramePr>
          <p:cNvPr id="206851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4204519"/>
              </p:ext>
            </p:extLst>
          </p:nvPr>
        </p:nvGraphicFramePr>
        <p:xfrm>
          <a:off x="0" y="990600"/>
          <a:ext cx="8991600" cy="5867400"/>
        </p:xfrm>
        <a:graphic>
          <a:graphicData uri="http://schemas.openxmlformats.org/drawingml/2006/table">
            <a:tbl>
              <a:tblPr/>
              <a:tblGrid>
                <a:gridCol w="4495800"/>
                <a:gridCol w="4495800"/>
              </a:tblGrid>
              <a:tr h="1079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Underlying Characteristic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Interventions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876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Social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533400" y="3124200"/>
            <a:ext cx="358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6863" name="Text Box 15"/>
          <p:cNvSpPr txBox="1">
            <a:spLocks noChangeArrowheads="1"/>
          </p:cNvSpPr>
          <p:nvPr/>
        </p:nvSpPr>
        <p:spPr bwMode="auto">
          <a:xfrm>
            <a:off x="533400" y="2667000"/>
            <a:ext cx="4079875" cy="2677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/>
              <a:t>#1   Mind blindness</a:t>
            </a:r>
          </a:p>
          <a:p>
            <a:pPr eaLnBrk="1" hangingPunct="1"/>
            <a:r>
              <a:rPr lang="en-US" dirty="0"/>
              <a:t>#39 Difficulty talking about others interests</a:t>
            </a:r>
          </a:p>
          <a:p>
            <a:pPr eaLnBrk="1" hangingPunct="1"/>
            <a:r>
              <a:rPr lang="en-US" dirty="0"/>
              <a:t>#53 Poor organizational skills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06864" name="Text Box 16"/>
          <p:cNvSpPr txBox="1">
            <a:spLocks noChangeArrowheads="1"/>
          </p:cNvSpPr>
          <p:nvPr/>
        </p:nvSpPr>
        <p:spPr bwMode="auto">
          <a:xfrm>
            <a:off x="4648200" y="2362200"/>
            <a:ext cx="396240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400" dirty="0"/>
              <a:t>Develop a rein forcer menu with Michael and provide a chart for him (make sure you incorporate his special interest)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 New skills should be reinforced across settings in order for Michael to generalize them.  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 Provide Michael with a list of conversation cues.  Have him keep a list in his binder to refer to in class.  Reinforce Michael for using appropriate conversational manners.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 Provide a problem solving flow chart as a visual support for Michael.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Teach Michael to recognize the right time to talk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Establish Circle of Friends to practice social skills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Teach parents, peers- Circle of Friends, teachers to narrate ( i.e., describe out loud what others are thinking) 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Teach Michael to read others thoughts and feelings (mind blindness)</a:t>
            </a:r>
          </a:p>
          <a:p>
            <a:pPr eaLnBrk="1" hangingPunct="1">
              <a:buFontTx/>
              <a:buChar char="•"/>
            </a:pPr>
            <a:endParaRPr lang="en-US" sz="1400" dirty="0"/>
          </a:p>
          <a:p>
            <a:pPr eaLnBrk="1" hangingPunct="1">
              <a:buFontTx/>
              <a:buChar char="•"/>
            </a:pPr>
            <a:endParaRPr lang="en-US" sz="1400" dirty="0"/>
          </a:p>
        </p:txBody>
      </p:sp>
      <p:sp>
        <p:nvSpPr>
          <p:cNvPr id="206865" name="Text Box 17"/>
          <p:cNvSpPr txBox="1">
            <a:spLocks noChangeArrowheads="1"/>
          </p:cNvSpPr>
          <p:nvPr/>
        </p:nvSpPr>
        <p:spPr bwMode="auto">
          <a:xfrm>
            <a:off x="457200" y="4419600"/>
            <a:ext cx="41148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/>
              <a:t>What Levels of Ziggurat are covered?</a:t>
            </a:r>
          </a:p>
          <a:p>
            <a:pPr eaLnBrk="1" hangingPunct="1"/>
            <a:r>
              <a:rPr lang="en-US" sz="2000" b="1"/>
              <a:t>Reinforcement, Struct. V/T Supports,Skills to Teach, </a:t>
            </a:r>
          </a:p>
          <a:p>
            <a:pPr eaLnBrk="1" hangingPunct="1"/>
            <a:r>
              <a:rPr lang="en-US"/>
              <a:t> 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8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86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6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6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6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6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63" grpId="0" build="allAtOnce" animBg="1"/>
      <p:bldP spid="206864" grpId="0"/>
      <p:bldP spid="2068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"/>
            <a:ext cx="8229600" cy="7620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Step 3:  Interventions for Michael</a:t>
            </a:r>
          </a:p>
        </p:txBody>
      </p:sp>
      <p:graphicFrame>
        <p:nvGraphicFramePr>
          <p:cNvPr id="20889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7718752"/>
              </p:ext>
            </p:extLst>
          </p:nvPr>
        </p:nvGraphicFramePr>
        <p:xfrm>
          <a:off x="342900" y="752154"/>
          <a:ext cx="8610600" cy="6134430"/>
        </p:xfrm>
        <a:graphic>
          <a:graphicData uri="http://schemas.openxmlformats.org/drawingml/2006/table">
            <a:tbl>
              <a:tblPr/>
              <a:tblGrid>
                <a:gridCol w="4305300"/>
                <a:gridCol w="4305300"/>
              </a:tblGrid>
              <a:tr h="926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Underlying Characteristics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Interventions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714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Communication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76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4784725" y="28559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8914" name="Text Box 18"/>
          <p:cNvSpPr txBox="1">
            <a:spLocks noChangeArrowheads="1"/>
          </p:cNvSpPr>
          <p:nvPr/>
        </p:nvSpPr>
        <p:spPr bwMode="auto">
          <a:xfrm>
            <a:off x="533400" y="2514600"/>
            <a:ext cx="39624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#9   Difficulty understanding non-verbal communication</a:t>
            </a:r>
          </a:p>
          <a:p>
            <a:pPr eaLnBrk="1" hangingPunct="1"/>
            <a:r>
              <a:rPr lang="en-US"/>
              <a:t>#25 Difficulty with rules of conversation</a:t>
            </a:r>
          </a:p>
          <a:p>
            <a:pPr eaLnBrk="1" hangingPunct="1"/>
            <a:r>
              <a:rPr lang="en-US"/>
              <a:t>#28 Difficulty starting, joining, ending conversations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sp>
        <p:nvSpPr>
          <p:cNvPr id="55315" name="Text Box 19"/>
          <p:cNvSpPr txBox="1">
            <a:spLocks noChangeArrowheads="1"/>
          </p:cNvSpPr>
          <p:nvPr/>
        </p:nvSpPr>
        <p:spPr bwMode="auto">
          <a:xfrm>
            <a:off x="2117725" y="6056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8916" name="Text Box 20"/>
          <p:cNvSpPr txBox="1">
            <a:spLocks noChangeArrowheads="1"/>
          </p:cNvSpPr>
          <p:nvPr/>
        </p:nvSpPr>
        <p:spPr bwMode="auto">
          <a:xfrm>
            <a:off x="4648200" y="1749425"/>
            <a:ext cx="4038600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400" dirty="0"/>
              <a:t>Use of video to help Michael learn conversational manners and related skills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 Provide Michael with a list of conversation cues.  Have him keep the list in his binder so he can refer to it in class. Reinforce Michael for  using appropriate conversational manners.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 Use Comic Strip Conversations to help Michael understand what the listener (whole class) is thinking and feeling when he interrupts or dominates a conversation. 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 Provide speech therapy services to address pragmatic (social) language skills such as conversational manners (e.g., transition statements taking turns while talking, staying on topic, recognizing off-topic statements, using appropriate, voice tone and volume, showing good listening skills), recognizing the listener’s non-verbal messages, and code-switching skills.</a:t>
            </a:r>
          </a:p>
          <a:p>
            <a:pPr eaLnBrk="1" hangingPunct="1">
              <a:buFontTx/>
              <a:buChar char="•"/>
            </a:pPr>
            <a:r>
              <a:rPr lang="en-US" sz="1400" dirty="0"/>
              <a:t>  Reinforce Michael for using appropriate conversational manners</a:t>
            </a:r>
          </a:p>
          <a:p>
            <a:pPr eaLnBrk="1" hangingPunct="1">
              <a:buFontTx/>
              <a:buChar char="•"/>
            </a:pPr>
            <a:endParaRPr lang="en-US" sz="1400" dirty="0"/>
          </a:p>
          <a:p>
            <a:pPr eaLnBrk="1" hangingPunct="1">
              <a:buFontTx/>
              <a:buChar char="•"/>
            </a:pPr>
            <a:endParaRPr lang="en-US" dirty="0"/>
          </a:p>
          <a:p>
            <a:pPr eaLnBrk="1" hangingPunct="1">
              <a:buFontTx/>
              <a:buChar char="•"/>
            </a:pPr>
            <a:endParaRPr lang="en-US" dirty="0"/>
          </a:p>
        </p:txBody>
      </p:sp>
      <p:sp>
        <p:nvSpPr>
          <p:cNvPr id="55317" name="Text Box 21"/>
          <p:cNvSpPr txBox="1">
            <a:spLocks noChangeArrowheads="1"/>
          </p:cNvSpPr>
          <p:nvPr/>
        </p:nvSpPr>
        <p:spPr bwMode="auto">
          <a:xfrm>
            <a:off x="2057400" y="57150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08918" name="Text Box 22"/>
          <p:cNvSpPr txBox="1">
            <a:spLocks noChangeArrowheads="1"/>
          </p:cNvSpPr>
          <p:nvPr/>
        </p:nvSpPr>
        <p:spPr bwMode="auto">
          <a:xfrm>
            <a:off x="327025" y="5481548"/>
            <a:ext cx="4321175" cy="12003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What Levels of Ziggurat are covered?</a:t>
            </a:r>
          </a:p>
          <a:p>
            <a:pPr eaLnBrk="1" hangingPunct="1"/>
            <a:r>
              <a:rPr lang="en-US" sz="1800" b="1" dirty="0"/>
              <a:t>Reinforcement, </a:t>
            </a:r>
            <a:r>
              <a:rPr lang="en-US" sz="1800" b="1" dirty="0" err="1"/>
              <a:t>Struct</a:t>
            </a:r>
            <a:r>
              <a:rPr lang="en-US" sz="1800" b="1" dirty="0"/>
              <a:t>. V/T Supports</a:t>
            </a:r>
            <a:r>
              <a:rPr lang="en-US" sz="1800" b="1" dirty="0" smtClean="0"/>
              <a:t>, Skills </a:t>
            </a:r>
            <a:r>
              <a:rPr lang="en-US" sz="1800" b="1" dirty="0"/>
              <a:t>to Teach, </a:t>
            </a:r>
          </a:p>
          <a:p>
            <a:pPr eaLnBrk="1" hangingPunct="1"/>
            <a:r>
              <a:rPr lang="en-US" sz="1800" dirty="0"/>
              <a:t> </a:t>
            </a:r>
            <a:r>
              <a:rPr lang="en-US" sz="1800" b="1" dirty="0"/>
              <a:t>Task Demands,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14" grpId="0"/>
      <p:bldP spid="2089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20762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Step 3:  Interventions for Michael  </a:t>
            </a:r>
          </a:p>
        </p:txBody>
      </p:sp>
      <p:graphicFrame>
        <p:nvGraphicFramePr>
          <p:cNvPr id="21094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739120"/>
              </p:ext>
            </p:extLst>
          </p:nvPr>
        </p:nvGraphicFramePr>
        <p:xfrm>
          <a:off x="152400" y="1295400"/>
          <a:ext cx="8991600" cy="5107940"/>
        </p:xfrm>
        <a:graphic>
          <a:graphicData uri="http://schemas.openxmlformats.org/drawingml/2006/table">
            <a:tbl>
              <a:tblPr/>
              <a:tblGrid>
                <a:gridCol w="4495800"/>
                <a:gridCol w="4495800"/>
              </a:tblGrid>
              <a:tr h="1005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Underlying Characteristics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Interventions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1025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Sensory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10958" name="Text Box 14"/>
          <p:cNvSpPr txBox="1">
            <a:spLocks noChangeArrowheads="1"/>
          </p:cNvSpPr>
          <p:nvPr/>
        </p:nvSpPr>
        <p:spPr bwMode="auto">
          <a:xfrm>
            <a:off x="76200" y="2689225"/>
            <a:ext cx="44196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/>
              <a:t>#42 Responds in an unusual manner to sounds, pain, and touch</a:t>
            </a:r>
          </a:p>
          <a:p>
            <a:pPr eaLnBrk="1" hangingPunct="1"/>
            <a:r>
              <a:rPr lang="en-US" dirty="0"/>
              <a:t>#89 Difficulty managing stress and anxiety</a:t>
            </a:r>
          </a:p>
          <a:p>
            <a:pPr eaLnBrk="1" hangingPunct="1"/>
            <a:r>
              <a:rPr lang="en-US" dirty="0"/>
              <a:t>	</a:t>
            </a:r>
          </a:p>
          <a:p>
            <a:pPr eaLnBrk="1" hangingPunct="1"/>
            <a:endParaRPr lang="en-US" dirty="0"/>
          </a:p>
        </p:txBody>
      </p:sp>
      <p:sp>
        <p:nvSpPr>
          <p:cNvPr id="56335" name="Text Box 15"/>
          <p:cNvSpPr txBox="1">
            <a:spLocks noChangeArrowheads="1"/>
          </p:cNvSpPr>
          <p:nvPr/>
        </p:nvSpPr>
        <p:spPr bwMode="auto">
          <a:xfrm>
            <a:off x="5699125" y="23225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10960" name="Text Box 16"/>
          <p:cNvSpPr txBox="1">
            <a:spLocks noChangeArrowheads="1"/>
          </p:cNvSpPr>
          <p:nvPr/>
        </p:nvSpPr>
        <p:spPr bwMode="auto">
          <a:xfrm>
            <a:off x="4480560" y="2109034"/>
            <a:ext cx="4648200" cy="473975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800" dirty="0"/>
              <a:t>Can teach Michael relaxation techniques including calming sensory strategies.</a:t>
            </a:r>
          </a:p>
          <a:p>
            <a:pPr eaLnBrk="1" hangingPunct="1">
              <a:buFontTx/>
              <a:buChar char="•"/>
            </a:pPr>
            <a:r>
              <a:rPr lang="en-US" sz="1800" dirty="0"/>
              <a:t>  Using portable coping cards to help Michael to calm in all school settings.</a:t>
            </a:r>
          </a:p>
          <a:p>
            <a:pPr eaLnBrk="1" hangingPunct="1">
              <a:buFontTx/>
              <a:buChar char="•"/>
            </a:pPr>
            <a:r>
              <a:rPr lang="en-US" sz="1800" dirty="0"/>
              <a:t>  Reinforce Michael for using relaxation/calming skills </a:t>
            </a:r>
          </a:p>
          <a:p>
            <a:pPr eaLnBrk="1" hangingPunct="1">
              <a:buFontTx/>
              <a:buChar char="•"/>
            </a:pPr>
            <a:r>
              <a:rPr lang="en-US" sz="1800" dirty="0"/>
              <a:t> Use of stress thermometer to teach Michael about anxiety and how to recognize the signs that indicate when he needs to use his coping strategies</a:t>
            </a:r>
          </a:p>
          <a:p>
            <a:pPr eaLnBrk="1" hangingPunct="1">
              <a:buFontTx/>
              <a:buChar char="•"/>
            </a:pPr>
            <a:r>
              <a:rPr lang="en-US" sz="1800" dirty="0"/>
              <a:t> Teach Michael to identify body cues that indicate stress/anxiety and relaxation/calming strategies</a:t>
            </a:r>
          </a:p>
          <a:p>
            <a:pPr eaLnBrk="1" hangingPunct="1">
              <a:buFontTx/>
              <a:buChar char="•"/>
            </a:pPr>
            <a:r>
              <a:rPr lang="en-US" sz="1800" dirty="0"/>
              <a:t>  Teach Michael how to use problem solving sheet</a:t>
            </a:r>
          </a:p>
          <a:p>
            <a:pPr eaLnBrk="1" hangingPunct="1">
              <a:buFontTx/>
              <a:buChar char="•"/>
            </a:pPr>
            <a:r>
              <a:rPr lang="en-US" sz="1800" dirty="0"/>
              <a:t>  Practice skills in a familiar environment</a:t>
            </a:r>
          </a:p>
          <a:p>
            <a:pPr eaLnBrk="1" hangingPunct="1">
              <a:buFontTx/>
              <a:buChar char="•"/>
            </a:pPr>
            <a:endParaRPr lang="en-US" sz="1400" dirty="0"/>
          </a:p>
        </p:txBody>
      </p:sp>
      <p:sp>
        <p:nvSpPr>
          <p:cNvPr id="210961" name="Text Box 17"/>
          <p:cNvSpPr txBox="1">
            <a:spLocks noChangeArrowheads="1"/>
          </p:cNvSpPr>
          <p:nvPr/>
        </p:nvSpPr>
        <p:spPr bwMode="auto">
          <a:xfrm>
            <a:off x="76200" y="4648200"/>
            <a:ext cx="4419600" cy="230832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dirty="0"/>
              <a:t>What Levels of Ziggurat are covered?</a:t>
            </a:r>
          </a:p>
          <a:p>
            <a:pPr eaLnBrk="1" hangingPunct="1"/>
            <a:r>
              <a:rPr lang="en-US" b="1" dirty="0"/>
              <a:t>Reinforcement, </a:t>
            </a:r>
            <a:r>
              <a:rPr lang="en-US" b="1" dirty="0" err="1"/>
              <a:t>Struct</a:t>
            </a:r>
            <a:r>
              <a:rPr lang="en-US" b="1" dirty="0"/>
              <a:t>. V/T Supports, Skills to Teach, </a:t>
            </a:r>
          </a:p>
          <a:p>
            <a:pPr eaLnBrk="1" hangingPunct="1"/>
            <a:r>
              <a:rPr lang="en-US" dirty="0"/>
              <a:t> </a:t>
            </a:r>
            <a:r>
              <a:rPr lang="en-US" b="1" dirty="0"/>
              <a:t>Task Demands, Sensory,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58" grpId="0"/>
      <p:bldP spid="210960" grpId="0" animBg="1"/>
      <p:bldP spid="2109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12750" y="152400"/>
            <a:ext cx="8229600" cy="11430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Step 3:  Interventions for Michael</a:t>
            </a:r>
          </a:p>
        </p:txBody>
      </p:sp>
      <p:graphicFrame>
        <p:nvGraphicFramePr>
          <p:cNvPr id="212995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416613"/>
              </p:ext>
            </p:extLst>
          </p:nvPr>
        </p:nvGraphicFramePr>
        <p:xfrm>
          <a:off x="76200" y="1219200"/>
          <a:ext cx="8991600" cy="5486400"/>
        </p:xfrm>
        <a:graphic>
          <a:graphicData uri="http://schemas.openxmlformats.org/drawingml/2006/table">
            <a:tbl>
              <a:tblPr/>
              <a:tblGrid>
                <a:gridCol w="4495800"/>
                <a:gridCol w="4495800"/>
              </a:tblGrid>
              <a:tr h="17221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Underlying Characteristics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Interventions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7642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Cognitive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13006" name="Text Box 14"/>
          <p:cNvSpPr txBox="1">
            <a:spLocks noChangeArrowheads="1"/>
          </p:cNvSpPr>
          <p:nvPr/>
        </p:nvSpPr>
        <p:spPr bwMode="auto">
          <a:xfrm>
            <a:off x="167640" y="3352800"/>
            <a:ext cx="4267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/>
              <a:t>#53  Has poor organizational skills	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13007" name="Text Box 15"/>
          <p:cNvSpPr txBox="1">
            <a:spLocks noChangeArrowheads="1"/>
          </p:cNvSpPr>
          <p:nvPr/>
        </p:nvSpPr>
        <p:spPr bwMode="auto">
          <a:xfrm>
            <a:off x="4572000" y="3048000"/>
            <a:ext cx="41910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/>
              <a:t>Reinforce Michael for completing homework and his checklist</a:t>
            </a:r>
          </a:p>
          <a:p>
            <a:pPr eaLnBrk="1" hangingPunct="1">
              <a:buFontTx/>
              <a:buChar char="•"/>
            </a:pPr>
            <a:r>
              <a:rPr lang="en-US"/>
              <a:t>  Initially, provide adult assistance with organizational skills</a:t>
            </a:r>
          </a:p>
          <a:p>
            <a:pPr eaLnBrk="1" hangingPunct="1">
              <a:buFontTx/>
              <a:buChar char="•"/>
            </a:pPr>
            <a:r>
              <a:rPr lang="en-US"/>
              <a:t>  Use high interest activities to encourage participation</a:t>
            </a:r>
          </a:p>
          <a:p>
            <a:pPr eaLnBrk="1" hangingPunct="1">
              <a:buFontTx/>
              <a:buChar char="•"/>
            </a:pPr>
            <a:r>
              <a:rPr lang="en-US"/>
              <a:t>  Develop CAPS for all academic settings</a:t>
            </a:r>
          </a:p>
          <a:p>
            <a:pPr eaLnBrk="1" hangingPunct="1">
              <a:buFontTx/>
              <a:buChar char="•"/>
            </a:pPr>
            <a:endParaRPr lang="en-US"/>
          </a:p>
          <a:p>
            <a:pPr eaLnBrk="1" hangingPunct="1"/>
            <a:endParaRPr lang="en-US"/>
          </a:p>
        </p:txBody>
      </p:sp>
      <p:sp>
        <p:nvSpPr>
          <p:cNvPr id="213008" name="Text Box 16"/>
          <p:cNvSpPr txBox="1">
            <a:spLocks noChangeArrowheads="1"/>
          </p:cNvSpPr>
          <p:nvPr/>
        </p:nvSpPr>
        <p:spPr bwMode="auto">
          <a:xfrm>
            <a:off x="152400" y="4678680"/>
            <a:ext cx="41148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dirty="0"/>
              <a:t>What Levels of Ziggurat are covered?</a:t>
            </a:r>
          </a:p>
          <a:p>
            <a:pPr eaLnBrk="1" hangingPunct="1"/>
            <a:r>
              <a:rPr lang="en-US" b="1" dirty="0"/>
              <a:t>Reinforcement, </a:t>
            </a:r>
            <a:r>
              <a:rPr lang="en-US" b="1" dirty="0" err="1"/>
              <a:t>Struct</a:t>
            </a:r>
            <a:r>
              <a:rPr lang="en-US" b="1" dirty="0"/>
              <a:t>. V/T Supports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3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3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3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3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30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30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30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30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30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30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006" grpId="0"/>
      <p:bldP spid="2130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Step 3:  Complete the Ziggurat Intervention</a:t>
            </a:r>
          </a:p>
        </p:txBody>
      </p:sp>
      <p:pic>
        <p:nvPicPr>
          <p:cNvPr id="58371" name="Picture 3" descr="ziggurat worksheet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2" t="4030" r="5380" b="51645"/>
          <a:stretch>
            <a:fillRect/>
          </a:stretch>
        </p:blipFill>
        <p:spPr>
          <a:xfrm>
            <a:off x="152400" y="1219200"/>
            <a:ext cx="8839200" cy="5410200"/>
          </a:xfrm>
          <a:noFill/>
        </p:spPr>
      </p:pic>
      <p:pic>
        <p:nvPicPr>
          <p:cNvPr id="4" name="Picture 3" descr="MPj04392940000[1]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3886200"/>
            <a:ext cx="1676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677</Words>
  <Application>Microsoft Office PowerPoint</Application>
  <PresentationFormat>On-screen Show (4:3)</PresentationFormat>
  <Paragraphs>82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Step 3:  Interventions for Michael</vt:lpstr>
      <vt:lpstr>Step 3:  Interventions for Michael</vt:lpstr>
      <vt:lpstr>Step 3:  Interventions for Michael  </vt:lpstr>
      <vt:lpstr>Step 3:  Interventions for Michael</vt:lpstr>
      <vt:lpstr>Step 3:  Complete the Ziggurat Intervention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2</cp:revision>
  <dcterms:created xsi:type="dcterms:W3CDTF">2012-01-15T19:38:59Z</dcterms:created>
  <dcterms:modified xsi:type="dcterms:W3CDTF">2012-01-15T19:40:33Z</dcterms:modified>
</cp:coreProperties>
</file>